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3"/>
  </p:notesMasterIdLst>
  <p:sldIdLst>
    <p:sldId id="278" r:id="rId2"/>
    <p:sldId id="279" r:id="rId3"/>
    <p:sldId id="285" r:id="rId4"/>
    <p:sldId id="280" r:id="rId5"/>
    <p:sldId id="282" r:id="rId6"/>
    <p:sldId id="292" r:id="rId7"/>
    <p:sldId id="300" r:id="rId8"/>
    <p:sldId id="294" r:id="rId9"/>
    <p:sldId id="297" r:id="rId10"/>
    <p:sldId id="298" r:id="rId11"/>
    <p:sldId id="293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593"/>
    <a:srgbClr val="B81508"/>
    <a:srgbClr val="18A83A"/>
    <a:srgbClr val="202C8F"/>
    <a:srgbClr val="FDFBF6"/>
    <a:srgbClr val="AAC4E9"/>
    <a:srgbClr val="F5CDCE"/>
    <a:srgbClr val="DF8C8C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09" autoAdjust="0"/>
  </p:normalViewPr>
  <p:slideViewPr>
    <p:cSldViewPr snapToGrid="0" snapToObjects="1">
      <p:cViewPr varScale="1">
        <p:scale>
          <a:sx n="72" d="100"/>
          <a:sy n="72" d="100"/>
        </p:scale>
        <p:origin x="672" y="6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B0089-678E-47F0-91AA-A6847FCBC52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C0387D59-4A27-4CE1-A671-420118C2D78F}">
      <dgm:prSet custT="1"/>
      <dgm:spPr/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NISM-Series-VIII: Equity Derivatives</a:t>
          </a:r>
        </a:p>
      </dgm:t>
    </dgm:pt>
    <dgm:pt modelId="{B0963794-0EB3-4770-A57B-2254BA2856EC}" type="parTrans" cxnId="{7C1DF3F2-C5FC-4635-97A8-1004993377B0}">
      <dgm:prSet/>
      <dgm:spPr/>
      <dgm:t>
        <a:bodyPr/>
        <a:lstStyle/>
        <a:p>
          <a:endParaRPr lang="en-IN"/>
        </a:p>
      </dgm:t>
    </dgm:pt>
    <dgm:pt modelId="{E054BE0E-404F-48B7-BFB8-209B3CC053F1}" type="sibTrans" cxnId="{7C1DF3F2-C5FC-4635-97A8-1004993377B0}">
      <dgm:prSet/>
      <dgm:spPr/>
      <dgm:t>
        <a:bodyPr/>
        <a:lstStyle/>
        <a:p>
          <a:endParaRPr lang="en-IN"/>
        </a:p>
      </dgm:t>
    </dgm:pt>
    <dgm:pt modelId="{33C937F8-DB87-4EAD-B795-96DA2D120993}">
      <dgm:prSet custT="1"/>
      <dgm:spPr/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NISM-Series-V-B: Mutual Fund Foundation</a:t>
          </a:r>
        </a:p>
      </dgm:t>
    </dgm:pt>
    <dgm:pt modelId="{8E232F72-14C9-4F8A-8895-01A92FD7F989}" type="parTrans" cxnId="{095393BD-3AD2-48F3-9EE6-BCE72502D944}">
      <dgm:prSet/>
      <dgm:spPr/>
      <dgm:t>
        <a:bodyPr/>
        <a:lstStyle/>
        <a:p>
          <a:endParaRPr lang="en-IN"/>
        </a:p>
      </dgm:t>
    </dgm:pt>
    <dgm:pt modelId="{F30F413A-71CD-4282-9485-B0C3E4B169C6}" type="sibTrans" cxnId="{095393BD-3AD2-48F3-9EE6-BCE72502D944}">
      <dgm:prSet/>
      <dgm:spPr/>
      <dgm:t>
        <a:bodyPr/>
        <a:lstStyle/>
        <a:p>
          <a:endParaRPr lang="en-IN"/>
        </a:p>
      </dgm:t>
    </dgm:pt>
    <dgm:pt modelId="{AF250181-402B-42FE-A245-E59B8B949D74}">
      <dgm:prSet custT="1"/>
      <dgm:spPr/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NISM-Series-V-A: Mutual Fund Distributors </a:t>
          </a:r>
        </a:p>
      </dgm:t>
    </dgm:pt>
    <dgm:pt modelId="{1328D97D-529D-4340-B5A9-C2E60A50994E}" type="parTrans" cxnId="{981030AB-4168-4E3B-AD23-96EE3021718B}">
      <dgm:prSet/>
      <dgm:spPr/>
      <dgm:t>
        <a:bodyPr/>
        <a:lstStyle/>
        <a:p>
          <a:endParaRPr lang="en-IN"/>
        </a:p>
      </dgm:t>
    </dgm:pt>
    <dgm:pt modelId="{37973D70-4CE2-4B70-BC05-AA67E984FDD4}" type="sibTrans" cxnId="{981030AB-4168-4E3B-AD23-96EE3021718B}">
      <dgm:prSet/>
      <dgm:spPr/>
      <dgm:t>
        <a:bodyPr/>
        <a:lstStyle/>
        <a:p>
          <a:endParaRPr lang="en-IN"/>
        </a:p>
      </dgm:t>
    </dgm:pt>
    <dgm:pt modelId="{88E192B8-E43E-478A-AC9F-82F5B3B408CA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NISM-Series-XVIII: Financial Education Certification</a:t>
          </a:r>
          <a:endParaRPr lang="en-IN" sz="1600" b="1" dirty="0">
            <a:solidFill>
              <a:schemeClr val="tx1"/>
            </a:solidFill>
          </a:endParaRPr>
        </a:p>
      </dgm:t>
    </dgm:pt>
    <dgm:pt modelId="{A0B53A7D-0567-4D32-A7E4-E552500E4ABB}" type="parTrans" cxnId="{552BF195-803C-4E7E-96AF-30015274752A}">
      <dgm:prSet/>
      <dgm:spPr/>
      <dgm:t>
        <a:bodyPr/>
        <a:lstStyle/>
        <a:p>
          <a:endParaRPr lang="en-IN"/>
        </a:p>
      </dgm:t>
    </dgm:pt>
    <dgm:pt modelId="{BD9B2E8A-E665-4020-AE26-11E599DB4F38}" type="sibTrans" cxnId="{552BF195-803C-4E7E-96AF-30015274752A}">
      <dgm:prSet/>
      <dgm:spPr/>
      <dgm:t>
        <a:bodyPr/>
        <a:lstStyle/>
        <a:p>
          <a:endParaRPr lang="en-IN"/>
        </a:p>
      </dgm:t>
    </dgm:pt>
    <dgm:pt modelId="{457BF405-05B4-42A5-914D-21BCBEB715AA}">
      <dgm:prSet custT="1"/>
      <dgm:spPr/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NISM-Series-XII: Securities Markets Foundation </a:t>
          </a:r>
        </a:p>
      </dgm:t>
    </dgm:pt>
    <dgm:pt modelId="{40C80817-6385-438A-8D39-D21AE7E16F68}" type="parTrans" cxnId="{23D16E3F-9555-40B4-AEC6-3BDF5FECAB99}">
      <dgm:prSet/>
      <dgm:spPr/>
      <dgm:t>
        <a:bodyPr/>
        <a:lstStyle/>
        <a:p>
          <a:endParaRPr lang="en-IN"/>
        </a:p>
      </dgm:t>
    </dgm:pt>
    <dgm:pt modelId="{3E302828-159D-4E09-BE9A-E45CF8E2BB12}" type="sibTrans" cxnId="{23D16E3F-9555-40B4-AEC6-3BDF5FECAB99}">
      <dgm:prSet/>
      <dgm:spPr/>
      <dgm:t>
        <a:bodyPr/>
        <a:lstStyle/>
        <a:p>
          <a:endParaRPr lang="en-IN"/>
        </a:p>
      </dgm:t>
    </dgm:pt>
    <dgm:pt modelId="{75D9391A-F1CC-47A9-8CB4-E0AC996C986B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NISM-Series-ll-B: Registrars to an Issue and Share Transfer Agents - Mutual Fund </a:t>
          </a:r>
          <a:endParaRPr lang="en-IN" sz="1600" b="1" dirty="0">
            <a:solidFill>
              <a:schemeClr val="tx1"/>
            </a:solidFill>
          </a:endParaRPr>
        </a:p>
      </dgm:t>
    </dgm:pt>
    <dgm:pt modelId="{D9A04E15-6E8F-4CAF-B6E3-B1C8BC6DEEBC}" type="parTrans" cxnId="{60FB4CF9-F626-4EB0-9DCD-2AD04D11A9B0}">
      <dgm:prSet/>
      <dgm:spPr/>
      <dgm:t>
        <a:bodyPr/>
        <a:lstStyle/>
        <a:p>
          <a:endParaRPr lang="en-IN"/>
        </a:p>
      </dgm:t>
    </dgm:pt>
    <dgm:pt modelId="{1FC9A139-4182-4D7F-AB13-59530409A38F}" type="sibTrans" cxnId="{60FB4CF9-F626-4EB0-9DCD-2AD04D11A9B0}">
      <dgm:prSet/>
      <dgm:spPr/>
      <dgm:t>
        <a:bodyPr/>
        <a:lstStyle/>
        <a:p>
          <a:endParaRPr lang="en-IN"/>
        </a:p>
      </dgm:t>
    </dgm:pt>
    <dgm:pt modelId="{2756DDD5-9024-4771-B3EC-50628BCB7ED5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NISM-Series-VII: Securities Operations and Risk Management </a:t>
          </a:r>
          <a:endParaRPr lang="en-IN" sz="1600" b="1" dirty="0">
            <a:solidFill>
              <a:schemeClr val="tx1"/>
            </a:solidFill>
          </a:endParaRPr>
        </a:p>
      </dgm:t>
    </dgm:pt>
    <dgm:pt modelId="{29947173-FD0D-4CD2-A9EE-2BDAAC51E484}" type="parTrans" cxnId="{2DACF253-5C5A-4347-990C-8E464CAF9556}">
      <dgm:prSet/>
      <dgm:spPr/>
      <dgm:t>
        <a:bodyPr/>
        <a:lstStyle/>
        <a:p>
          <a:endParaRPr lang="en-IN"/>
        </a:p>
      </dgm:t>
    </dgm:pt>
    <dgm:pt modelId="{1ADD33FB-60E3-4360-9586-E8E47B32031D}" type="sibTrans" cxnId="{2DACF253-5C5A-4347-990C-8E464CAF9556}">
      <dgm:prSet/>
      <dgm:spPr/>
      <dgm:t>
        <a:bodyPr/>
        <a:lstStyle/>
        <a:p>
          <a:endParaRPr lang="en-IN"/>
        </a:p>
      </dgm:t>
    </dgm:pt>
    <dgm:pt modelId="{ED951A0B-4B29-4BC5-9271-89F015E61C2D}" type="pres">
      <dgm:prSet presAssocID="{EB8B0089-678E-47F0-91AA-A6847FCBC525}" presName="Name0" presStyleCnt="0">
        <dgm:presLayoutVars>
          <dgm:chMax val="7"/>
          <dgm:chPref val="7"/>
          <dgm:dir/>
        </dgm:presLayoutVars>
      </dgm:prSet>
      <dgm:spPr/>
    </dgm:pt>
    <dgm:pt modelId="{6ED6301A-7EE1-432D-BF77-ADED1670392B}" type="pres">
      <dgm:prSet presAssocID="{EB8B0089-678E-47F0-91AA-A6847FCBC525}" presName="Name1" presStyleCnt="0"/>
      <dgm:spPr/>
    </dgm:pt>
    <dgm:pt modelId="{CDCAF8ED-2FF1-4CE4-90B0-7C5690BB7C38}" type="pres">
      <dgm:prSet presAssocID="{EB8B0089-678E-47F0-91AA-A6847FCBC525}" presName="cycle" presStyleCnt="0"/>
      <dgm:spPr/>
    </dgm:pt>
    <dgm:pt modelId="{27C9D21D-A167-4838-9EFD-09B23DC75694}" type="pres">
      <dgm:prSet presAssocID="{EB8B0089-678E-47F0-91AA-A6847FCBC525}" presName="srcNode" presStyleLbl="node1" presStyleIdx="0" presStyleCnt="7"/>
      <dgm:spPr/>
    </dgm:pt>
    <dgm:pt modelId="{3CE02DD9-BA07-4B5F-8495-C03D9990BBB9}" type="pres">
      <dgm:prSet presAssocID="{EB8B0089-678E-47F0-91AA-A6847FCBC525}" presName="conn" presStyleLbl="parChTrans1D2" presStyleIdx="0" presStyleCnt="1"/>
      <dgm:spPr/>
    </dgm:pt>
    <dgm:pt modelId="{3F4A13B7-9AE6-472D-9611-CA01BC6BA356}" type="pres">
      <dgm:prSet presAssocID="{EB8B0089-678E-47F0-91AA-A6847FCBC525}" presName="extraNode" presStyleLbl="node1" presStyleIdx="0" presStyleCnt="7"/>
      <dgm:spPr/>
    </dgm:pt>
    <dgm:pt modelId="{A8B9DE74-6BDF-476A-9C5B-68D89CC104CD}" type="pres">
      <dgm:prSet presAssocID="{EB8B0089-678E-47F0-91AA-A6847FCBC525}" presName="dstNode" presStyleLbl="node1" presStyleIdx="0" presStyleCnt="7"/>
      <dgm:spPr/>
    </dgm:pt>
    <dgm:pt modelId="{76970979-8015-44D9-8B69-BCEF9F26857C}" type="pres">
      <dgm:prSet presAssocID="{C0387D59-4A27-4CE1-A671-420118C2D78F}" presName="text_1" presStyleLbl="node1" presStyleIdx="0" presStyleCnt="7">
        <dgm:presLayoutVars>
          <dgm:bulletEnabled val="1"/>
        </dgm:presLayoutVars>
      </dgm:prSet>
      <dgm:spPr/>
    </dgm:pt>
    <dgm:pt modelId="{2596604B-EAF6-4452-947A-4911D49DFADF}" type="pres">
      <dgm:prSet presAssocID="{C0387D59-4A27-4CE1-A671-420118C2D78F}" presName="accent_1" presStyleCnt="0"/>
      <dgm:spPr/>
    </dgm:pt>
    <dgm:pt modelId="{EA83ED40-F5E6-44D1-8C66-FF045250B93C}" type="pres">
      <dgm:prSet presAssocID="{C0387D59-4A27-4CE1-A671-420118C2D78F}" presName="accentRepeatNode" presStyleLbl="solidFgAcc1" presStyleIdx="0" presStyleCnt="7"/>
      <dgm:spPr/>
    </dgm:pt>
    <dgm:pt modelId="{2DAEFFAB-F68E-4886-8B68-9F41DDFB2A35}" type="pres">
      <dgm:prSet presAssocID="{33C937F8-DB87-4EAD-B795-96DA2D120993}" presName="text_2" presStyleLbl="node1" presStyleIdx="1" presStyleCnt="7">
        <dgm:presLayoutVars>
          <dgm:bulletEnabled val="1"/>
        </dgm:presLayoutVars>
      </dgm:prSet>
      <dgm:spPr/>
    </dgm:pt>
    <dgm:pt modelId="{A97CC16A-DF99-499C-B65A-0750B48DD372}" type="pres">
      <dgm:prSet presAssocID="{33C937F8-DB87-4EAD-B795-96DA2D120993}" presName="accent_2" presStyleCnt="0"/>
      <dgm:spPr/>
    </dgm:pt>
    <dgm:pt modelId="{DBEEF836-1492-40E7-B994-67D7A91BC02D}" type="pres">
      <dgm:prSet presAssocID="{33C937F8-DB87-4EAD-B795-96DA2D120993}" presName="accentRepeatNode" presStyleLbl="solidFgAcc1" presStyleIdx="1" presStyleCnt="7"/>
      <dgm:spPr/>
    </dgm:pt>
    <dgm:pt modelId="{5E87D4CC-CEC0-465A-9837-BEDC3198442F}" type="pres">
      <dgm:prSet presAssocID="{AF250181-402B-42FE-A245-E59B8B949D74}" presName="text_3" presStyleLbl="node1" presStyleIdx="2" presStyleCnt="7">
        <dgm:presLayoutVars>
          <dgm:bulletEnabled val="1"/>
        </dgm:presLayoutVars>
      </dgm:prSet>
      <dgm:spPr/>
    </dgm:pt>
    <dgm:pt modelId="{256820FB-01D9-4325-83CB-FE62DD5D90EB}" type="pres">
      <dgm:prSet presAssocID="{AF250181-402B-42FE-A245-E59B8B949D74}" presName="accent_3" presStyleCnt="0"/>
      <dgm:spPr/>
    </dgm:pt>
    <dgm:pt modelId="{94B5D21D-34C2-4C77-84CC-78EE2D5F516B}" type="pres">
      <dgm:prSet presAssocID="{AF250181-402B-42FE-A245-E59B8B949D74}" presName="accentRepeatNode" presStyleLbl="solidFgAcc1" presStyleIdx="2" presStyleCnt="7"/>
      <dgm:spPr/>
    </dgm:pt>
    <dgm:pt modelId="{5641462A-1498-4B7F-83ED-4BAFF18EB556}" type="pres">
      <dgm:prSet presAssocID="{88E192B8-E43E-478A-AC9F-82F5B3B408CA}" presName="text_4" presStyleLbl="node1" presStyleIdx="3" presStyleCnt="7">
        <dgm:presLayoutVars>
          <dgm:bulletEnabled val="1"/>
        </dgm:presLayoutVars>
      </dgm:prSet>
      <dgm:spPr/>
    </dgm:pt>
    <dgm:pt modelId="{5B8E36D6-2CC1-474B-93B0-4E8341C3952A}" type="pres">
      <dgm:prSet presAssocID="{88E192B8-E43E-478A-AC9F-82F5B3B408CA}" presName="accent_4" presStyleCnt="0"/>
      <dgm:spPr/>
    </dgm:pt>
    <dgm:pt modelId="{A88008AC-CEEC-4172-AFD9-F984AD188EB5}" type="pres">
      <dgm:prSet presAssocID="{88E192B8-E43E-478A-AC9F-82F5B3B408CA}" presName="accentRepeatNode" presStyleLbl="solidFgAcc1" presStyleIdx="3" presStyleCnt="7"/>
      <dgm:spPr/>
    </dgm:pt>
    <dgm:pt modelId="{AEB96543-5D4F-435F-A3E9-6D04BA79BF3D}" type="pres">
      <dgm:prSet presAssocID="{457BF405-05B4-42A5-914D-21BCBEB715AA}" presName="text_5" presStyleLbl="node1" presStyleIdx="4" presStyleCnt="7">
        <dgm:presLayoutVars>
          <dgm:bulletEnabled val="1"/>
        </dgm:presLayoutVars>
      </dgm:prSet>
      <dgm:spPr/>
    </dgm:pt>
    <dgm:pt modelId="{695A9F7E-0498-4E71-B12E-0047FBF9CCD7}" type="pres">
      <dgm:prSet presAssocID="{457BF405-05B4-42A5-914D-21BCBEB715AA}" presName="accent_5" presStyleCnt="0"/>
      <dgm:spPr/>
    </dgm:pt>
    <dgm:pt modelId="{8FFFB3F0-A2F8-425B-A556-F20249B0CD84}" type="pres">
      <dgm:prSet presAssocID="{457BF405-05B4-42A5-914D-21BCBEB715AA}" presName="accentRepeatNode" presStyleLbl="solidFgAcc1" presStyleIdx="4" presStyleCnt="7"/>
      <dgm:spPr/>
    </dgm:pt>
    <dgm:pt modelId="{462DAF93-D0E2-4C21-BA14-CAFC44BADF3B}" type="pres">
      <dgm:prSet presAssocID="{75D9391A-F1CC-47A9-8CB4-E0AC996C986B}" presName="text_6" presStyleLbl="node1" presStyleIdx="5" presStyleCnt="7">
        <dgm:presLayoutVars>
          <dgm:bulletEnabled val="1"/>
        </dgm:presLayoutVars>
      </dgm:prSet>
      <dgm:spPr/>
    </dgm:pt>
    <dgm:pt modelId="{3185E59F-97F8-4FE9-BFF4-7A9DBECDE01E}" type="pres">
      <dgm:prSet presAssocID="{75D9391A-F1CC-47A9-8CB4-E0AC996C986B}" presName="accent_6" presStyleCnt="0"/>
      <dgm:spPr/>
    </dgm:pt>
    <dgm:pt modelId="{42D02769-F619-4567-BC2C-E63F0FBB7849}" type="pres">
      <dgm:prSet presAssocID="{75D9391A-F1CC-47A9-8CB4-E0AC996C986B}" presName="accentRepeatNode" presStyleLbl="solidFgAcc1" presStyleIdx="5" presStyleCnt="7"/>
      <dgm:spPr/>
    </dgm:pt>
    <dgm:pt modelId="{5BBCAD01-19A0-4AA6-9611-981F22588F06}" type="pres">
      <dgm:prSet presAssocID="{2756DDD5-9024-4771-B3EC-50628BCB7ED5}" presName="text_7" presStyleLbl="node1" presStyleIdx="6" presStyleCnt="7">
        <dgm:presLayoutVars>
          <dgm:bulletEnabled val="1"/>
        </dgm:presLayoutVars>
      </dgm:prSet>
      <dgm:spPr/>
    </dgm:pt>
    <dgm:pt modelId="{2A890572-C354-46A2-AB15-C367DBA4B822}" type="pres">
      <dgm:prSet presAssocID="{2756DDD5-9024-4771-B3EC-50628BCB7ED5}" presName="accent_7" presStyleCnt="0"/>
      <dgm:spPr/>
    </dgm:pt>
    <dgm:pt modelId="{DDC8F476-ABED-4AEF-8EEA-0B480C590690}" type="pres">
      <dgm:prSet presAssocID="{2756DDD5-9024-4771-B3EC-50628BCB7ED5}" presName="accentRepeatNode" presStyleLbl="solidFgAcc1" presStyleIdx="6" presStyleCnt="7"/>
      <dgm:spPr/>
    </dgm:pt>
  </dgm:ptLst>
  <dgm:cxnLst>
    <dgm:cxn modelId="{6BB6BB07-0DE8-4A8A-9684-6AA018CECB4A}" type="presOf" srcId="{75D9391A-F1CC-47A9-8CB4-E0AC996C986B}" destId="{462DAF93-D0E2-4C21-BA14-CAFC44BADF3B}" srcOrd="0" destOrd="0" presId="urn:microsoft.com/office/officeart/2008/layout/VerticalCurvedList"/>
    <dgm:cxn modelId="{F11B3B25-52C2-4642-96B2-7F3A9E8AFBA9}" type="presOf" srcId="{E054BE0E-404F-48B7-BFB8-209B3CC053F1}" destId="{3CE02DD9-BA07-4B5F-8495-C03D9990BBB9}" srcOrd="0" destOrd="0" presId="urn:microsoft.com/office/officeart/2008/layout/VerticalCurvedList"/>
    <dgm:cxn modelId="{D729F030-8C6F-4667-92B3-437CE2A2ED87}" type="presOf" srcId="{33C937F8-DB87-4EAD-B795-96DA2D120993}" destId="{2DAEFFAB-F68E-4886-8B68-9F41DDFB2A35}" srcOrd="0" destOrd="0" presId="urn:microsoft.com/office/officeart/2008/layout/VerticalCurvedList"/>
    <dgm:cxn modelId="{23D16E3F-9555-40B4-AEC6-3BDF5FECAB99}" srcId="{EB8B0089-678E-47F0-91AA-A6847FCBC525}" destId="{457BF405-05B4-42A5-914D-21BCBEB715AA}" srcOrd="4" destOrd="0" parTransId="{40C80817-6385-438A-8D39-D21AE7E16F68}" sibTransId="{3E302828-159D-4E09-BE9A-E45CF8E2BB12}"/>
    <dgm:cxn modelId="{2DACF253-5C5A-4347-990C-8E464CAF9556}" srcId="{EB8B0089-678E-47F0-91AA-A6847FCBC525}" destId="{2756DDD5-9024-4771-B3EC-50628BCB7ED5}" srcOrd="6" destOrd="0" parTransId="{29947173-FD0D-4CD2-A9EE-2BDAAC51E484}" sibTransId="{1ADD33FB-60E3-4360-9586-E8E47B32031D}"/>
    <dgm:cxn modelId="{FBB44379-1F11-4214-A203-68133EEDBC7B}" type="presOf" srcId="{EB8B0089-678E-47F0-91AA-A6847FCBC525}" destId="{ED951A0B-4B29-4BC5-9271-89F015E61C2D}" srcOrd="0" destOrd="0" presId="urn:microsoft.com/office/officeart/2008/layout/VerticalCurvedList"/>
    <dgm:cxn modelId="{0DAD3A94-C2B3-4D81-BE9C-9892F3638E7F}" type="presOf" srcId="{C0387D59-4A27-4CE1-A671-420118C2D78F}" destId="{76970979-8015-44D9-8B69-BCEF9F26857C}" srcOrd="0" destOrd="0" presId="urn:microsoft.com/office/officeart/2008/layout/VerticalCurvedList"/>
    <dgm:cxn modelId="{552BF195-803C-4E7E-96AF-30015274752A}" srcId="{EB8B0089-678E-47F0-91AA-A6847FCBC525}" destId="{88E192B8-E43E-478A-AC9F-82F5B3B408CA}" srcOrd="3" destOrd="0" parTransId="{A0B53A7D-0567-4D32-A7E4-E552500E4ABB}" sibTransId="{BD9B2E8A-E665-4020-AE26-11E599DB4F38}"/>
    <dgm:cxn modelId="{8D2119A2-2E19-4E14-AFF2-321170841902}" type="presOf" srcId="{AF250181-402B-42FE-A245-E59B8B949D74}" destId="{5E87D4CC-CEC0-465A-9837-BEDC3198442F}" srcOrd="0" destOrd="0" presId="urn:microsoft.com/office/officeart/2008/layout/VerticalCurvedList"/>
    <dgm:cxn modelId="{981030AB-4168-4E3B-AD23-96EE3021718B}" srcId="{EB8B0089-678E-47F0-91AA-A6847FCBC525}" destId="{AF250181-402B-42FE-A245-E59B8B949D74}" srcOrd="2" destOrd="0" parTransId="{1328D97D-529D-4340-B5A9-C2E60A50994E}" sibTransId="{37973D70-4CE2-4B70-BC05-AA67E984FDD4}"/>
    <dgm:cxn modelId="{C97A69AD-A5EB-43D8-A060-FA51ADC32592}" type="presOf" srcId="{2756DDD5-9024-4771-B3EC-50628BCB7ED5}" destId="{5BBCAD01-19A0-4AA6-9611-981F22588F06}" srcOrd="0" destOrd="0" presId="urn:microsoft.com/office/officeart/2008/layout/VerticalCurvedList"/>
    <dgm:cxn modelId="{E380D4AD-168F-4542-8016-4CC5BC8E3915}" type="presOf" srcId="{457BF405-05B4-42A5-914D-21BCBEB715AA}" destId="{AEB96543-5D4F-435F-A3E9-6D04BA79BF3D}" srcOrd="0" destOrd="0" presId="urn:microsoft.com/office/officeart/2008/layout/VerticalCurvedList"/>
    <dgm:cxn modelId="{63310DB7-AD51-43A9-AFC6-1DE439141E83}" type="presOf" srcId="{88E192B8-E43E-478A-AC9F-82F5B3B408CA}" destId="{5641462A-1498-4B7F-83ED-4BAFF18EB556}" srcOrd="0" destOrd="0" presId="urn:microsoft.com/office/officeart/2008/layout/VerticalCurvedList"/>
    <dgm:cxn modelId="{095393BD-3AD2-48F3-9EE6-BCE72502D944}" srcId="{EB8B0089-678E-47F0-91AA-A6847FCBC525}" destId="{33C937F8-DB87-4EAD-B795-96DA2D120993}" srcOrd="1" destOrd="0" parTransId="{8E232F72-14C9-4F8A-8895-01A92FD7F989}" sibTransId="{F30F413A-71CD-4282-9485-B0C3E4B169C6}"/>
    <dgm:cxn modelId="{7C1DF3F2-C5FC-4635-97A8-1004993377B0}" srcId="{EB8B0089-678E-47F0-91AA-A6847FCBC525}" destId="{C0387D59-4A27-4CE1-A671-420118C2D78F}" srcOrd="0" destOrd="0" parTransId="{B0963794-0EB3-4770-A57B-2254BA2856EC}" sibTransId="{E054BE0E-404F-48B7-BFB8-209B3CC053F1}"/>
    <dgm:cxn modelId="{60FB4CF9-F626-4EB0-9DCD-2AD04D11A9B0}" srcId="{EB8B0089-678E-47F0-91AA-A6847FCBC525}" destId="{75D9391A-F1CC-47A9-8CB4-E0AC996C986B}" srcOrd="5" destOrd="0" parTransId="{D9A04E15-6E8F-4CAF-B6E3-B1C8BC6DEEBC}" sibTransId="{1FC9A139-4182-4D7F-AB13-59530409A38F}"/>
    <dgm:cxn modelId="{78CA06F8-4A65-4A2B-A52F-CBE50E9D9F0E}" type="presParOf" srcId="{ED951A0B-4B29-4BC5-9271-89F015E61C2D}" destId="{6ED6301A-7EE1-432D-BF77-ADED1670392B}" srcOrd="0" destOrd="0" presId="urn:microsoft.com/office/officeart/2008/layout/VerticalCurvedList"/>
    <dgm:cxn modelId="{BE0671A9-6C80-4F85-A898-3464C9C7AFEE}" type="presParOf" srcId="{6ED6301A-7EE1-432D-BF77-ADED1670392B}" destId="{CDCAF8ED-2FF1-4CE4-90B0-7C5690BB7C38}" srcOrd="0" destOrd="0" presId="urn:microsoft.com/office/officeart/2008/layout/VerticalCurvedList"/>
    <dgm:cxn modelId="{43C83CAD-06FA-4B1C-8F11-E94190578F4C}" type="presParOf" srcId="{CDCAF8ED-2FF1-4CE4-90B0-7C5690BB7C38}" destId="{27C9D21D-A167-4838-9EFD-09B23DC75694}" srcOrd="0" destOrd="0" presId="urn:microsoft.com/office/officeart/2008/layout/VerticalCurvedList"/>
    <dgm:cxn modelId="{350FB9AA-C388-40BD-B34B-7263606DDBAE}" type="presParOf" srcId="{CDCAF8ED-2FF1-4CE4-90B0-7C5690BB7C38}" destId="{3CE02DD9-BA07-4B5F-8495-C03D9990BBB9}" srcOrd="1" destOrd="0" presId="urn:microsoft.com/office/officeart/2008/layout/VerticalCurvedList"/>
    <dgm:cxn modelId="{67F73E28-441E-4C60-A71D-95373441667F}" type="presParOf" srcId="{CDCAF8ED-2FF1-4CE4-90B0-7C5690BB7C38}" destId="{3F4A13B7-9AE6-472D-9611-CA01BC6BA356}" srcOrd="2" destOrd="0" presId="urn:microsoft.com/office/officeart/2008/layout/VerticalCurvedList"/>
    <dgm:cxn modelId="{90FB3FBE-DCA2-4F8B-AF96-9A17F99EE497}" type="presParOf" srcId="{CDCAF8ED-2FF1-4CE4-90B0-7C5690BB7C38}" destId="{A8B9DE74-6BDF-476A-9C5B-68D89CC104CD}" srcOrd="3" destOrd="0" presId="urn:microsoft.com/office/officeart/2008/layout/VerticalCurvedList"/>
    <dgm:cxn modelId="{EFA700B3-AF93-4600-A895-499D67F93100}" type="presParOf" srcId="{6ED6301A-7EE1-432D-BF77-ADED1670392B}" destId="{76970979-8015-44D9-8B69-BCEF9F26857C}" srcOrd="1" destOrd="0" presId="urn:microsoft.com/office/officeart/2008/layout/VerticalCurvedList"/>
    <dgm:cxn modelId="{0195BF5F-BF3C-42BA-8402-4C7F856342F6}" type="presParOf" srcId="{6ED6301A-7EE1-432D-BF77-ADED1670392B}" destId="{2596604B-EAF6-4452-947A-4911D49DFADF}" srcOrd="2" destOrd="0" presId="urn:microsoft.com/office/officeart/2008/layout/VerticalCurvedList"/>
    <dgm:cxn modelId="{CA0AF35D-2FDB-4724-866E-EAAC24145405}" type="presParOf" srcId="{2596604B-EAF6-4452-947A-4911D49DFADF}" destId="{EA83ED40-F5E6-44D1-8C66-FF045250B93C}" srcOrd="0" destOrd="0" presId="urn:microsoft.com/office/officeart/2008/layout/VerticalCurvedList"/>
    <dgm:cxn modelId="{28B779AE-BA61-43C1-98AD-D4EEA8C791DD}" type="presParOf" srcId="{6ED6301A-7EE1-432D-BF77-ADED1670392B}" destId="{2DAEFFAB-F68E-4886-8B68-9F41DDFB2A35}" srcOrd="3" destOrd="0" presId="urn:microsoft.com/office/officeart/2008/layout/VerticalCurvedList"/>
    <dgm:cxn modelId="{F701FDD7-0F05-4F6A-BE2B-59F8731986E9}" type="presParOf" srcId="{6ED6301A-7EE1-432D-BF77-ADED1670392B}" destId="{A97CC16A-DF99-499C-B65A-0750B48DD372}" srcOrd="4" destOrd="0" presId="urn:microsoft.com/office/officeart/2008/layout/VerticalCurvedList"/>
    <dgm:cxn modelId="{BCC5A586-37D7-47AE-BC08-39FD3272B7E6}" type="presParOf" srcId="{A97CC16A-DF99-499C-B65A-0750B48DD372}" destId="{DBEEF836-1492-40E7-B994-67D7A91BC02D}" srcOrd="0" destOrd="0" presId="urn:microsoft.com/office/officeart/2008/layout/VerticalCurvedList"/>
    <dgm:cxn modelId="{B3A4F5C6-381E-459D-A006-85C2CC151EA3}" type="presParOf" srcId="{6ED6301A-7EE1-432D-BF77-ADED1670392B}" destId="{5E87D4CC-CEC0-465A-9837-BEDC3198442F}" srcOrd="5" destOrd="0" presId="urn:microsoft.com/office/officeart/2008/layout/VerticalCurvedList"/>
    <dgm:cxn modelId="{AF16DB87-74FC-46E2-922A-63F085904CB9}" type="presParOf" srcId="{6ED6301A-7EE1-432D-BF77-ADED1670392B}" destId="{256820FB-01D9-4325-83CB-FE62DD5D90EB}" srcOrd="6" destOrd="0" presId="urn:microsoft.com/office/officeart/2008/layout/VerticalCurvedList"/>
    <dgm:cxn modelId="{A912D177-CBC9-47AD-A199-EA4683B3E072}" type="presParOf" srcId="{256820FB-01D9-4325-83CB-FE62DD5D90EB}" destId="{94B5D21D-34C2-4C77-84CC-78EE2D5F516B}" srcOrd="0" destOrd="0" presId="urn:microsoft.com/office/officeart/2008/layout/VerticalCurvedList"/>
    <dgm:cxn modelId="{5F8EEA98-FD38-457E-9111-254357698B02}" type="presParOf" srcId="{6ED6301A-7EE1-432D-BF77-ADED1670392B}" destId="{5641462A-1498-4B7F-83ED-4BAFF18EB556}" srcOrd="7" destOrd="0" presId="urn:microsoft.com/office/officeart/2008/layout/VerticalCurvedList"/>
    <dgm:cxn modelId="{9723E3DD-9562-4AFC-8FB2-98CEE37C04CC}" type="presParOf" srcId="{6ED6301A-7EE1-432D-BF77-ADED1670392B}" destId="{5B8E36D6-2CC1-474B-93B0-4E8341C3952A}" srcOrd="8" destOrd="0" presId="urn:microsoft.com/office/officeart/2008/layout/VerticalCurvedList"/>
    <dgm:cxn modelId="{81FD0321-1BDC-4EF2-AD89-3FCC971A24A6}" type="presParOf" srcId="{5B8E36D6-2CC1-474B-93B0-4E8341C3952A}" destId="{A88008AC-CEEC-4172-AFD9-F984AD188EB5}" srcOrd="0" destOrd="0" presId="urn:microsoft.com/office/officeart/2008/layout/VerticalCurvedList"/>
    <dgm:cxn modelId="{6EBA781B-076D-4309-8F68-ACF868842AA5}" type="presParOf" srcId="{6ED6301A-7EE1-432D-BF77-ADED1670392B}" destId="{AEB96543-5D4F-435F-A3E9-6D04BA79BF3D}" srcOrd="9" destOrd="0" presId="urn:microsoft.com/office/officeart/2008/layout/VerticalCurvedList"/>
    <dgm:cxn modelId="{089A93A3-4C09-4C50-AED3-D79C7E2CC18D}" type="presParOf" srcId="{6ED6301A-7EE1-432D-BF77-ADED1670392B}" destId="{695A9F7E-0498-4E71-B12E-0047FBF9CCD7}" srcOrd="10" destOrd="0" presId="urn:microsoft.com/office/officeart/2008/layout/VerticalCurvedList"/>
    <dgm:cxn modelId="{EB420DCC-4BFD-484B-BF52-D6BE7963FB75}" type="presParOf" srcId="{695A9F7E-0498-4E71-B12E-0047FBF9CCD7}" destId="{8FFFB3F0-A2F8-425B-A556-F20249B0CD84}" srcOrd="0" destOrd="0" presId="urn:microsoft.com/office/officeart/2008/layout/VerticalCurvedList"/>
    <dgm:cxn modelId="{99B41B1F-C0C0-4FA4-86CC-BC725A84A71A}" type="presParOf" srcId="{6ED6301A-7EE1-432D-BF77-ADED1670392B}" destId="{462DAF93-D0E2-4C21-BA14-CAFC44BADF3B}" srcOrd="11" destOrd="0" presId="urn:microsoft.com/office/officeart/2008/layout/VerticalCurvedList"/>
    <dgm:cxn modelId="{24B406AD-FC88-48A1-9D92-C636168389A5}" type="presParOf" srcId="{6ED6301A-7EE1-432D-BF77-ADED1670392B}" destId="{3185E59F-97F8-4FE9-BFF4-7A9DBECDE01E}" srcOrd="12" destOrd="0" presId="urn:microsoft.com/office/officeart/2008/layout/VerticalCurvedList"/>
    <dgm:cxn modelId="{A1C50D05-16C3-4396-9067-0385B042B412}" type="presParOf" srcId="{3185E59F-97F8-4FE9-BFF4-7A9DBECDE01E}" destId="{42D02769-F619-4567-BC2C-E63F0FBB7849}" srcOrd="0" destOrd="0" presId="urn:microsoft.com/office/officeart/2008/layout/VerticalCurvedList"/>
    <dgm:cxn modelId="{06E2560A-2161-43D2-BBE9-ECF23627D805}" type="presParOf" srcId="{6ED6301A-7EE1-432D-BF77-ADED1670392B}" destId="{5BBCAD01-19A0-4AA6-9611-981F22588F06}" srcOrd="13" destOrd="0" presId="urn:microsoft.com/office/officeart/2008/layout/VerticalCurvedList"/>
    <dgm:cxn modelId="{4B0F5578-B207-4616-B47A-1DC7B94304D8}" type="presParOf" srcId="{6ED6301A-7EE1-432D-BF77-ADED1670392B}" destId="{2A890572-C354-46A2-AB15-C367DBA4B822}" srcOrd="14" destOrd="0" presId="urn:microsoft.com/office/officeart/2008/layout/VerticalCurvedList"/>
    <dgm:cxn modelId="{56613B77-399E-43AC-B880-ABC539C0DAF6}" type="presParOf" srcId="{2A890572-C354-46A2-AB15-C367DBA4B822}" destId="{DDC8F476-ABED-4AEF-8EEA-0B480C59069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02DD9-BA07-4B5F-8495-C03D9990BBB9}">
      <dsp:nvSpPr>
        <dsp:cNvPr id="0" name=""/>
        <dsp:cNvSpPr/>
      </dsp:nvSpPr>
      <dsp:spPr>
        <a:xfrm>
          <a:off x="-5318837" y="-814931"/>
          <a:ext cx="6336444" cy="6336444"/>
        </a:xfrm>
        <a:prstGeom prst="blockArc">
          <a:avLst>
            <a:gd name="adj1" fmla="val 18900000"/>
            <a:gd name="adj2" fmla="val 2700000"/>
            <a:gd name="adj3" fmla="val 34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970979-8015-44D9-8B69-BCEF9F26857C}">
      <dsp:nvSpPr>
        <dsp:cNvPr id="0" name=""/>
        <dsp:cNvSpPr/>
      </dsp:nvSpPr>
      <dsp:spPr>
        <a:xfrm>
          <a:off x="330166" y="213961"/>
          <a:ext cx="7796843" cy="4277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95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NISM-Series-VIII: Equity Derivatives</a:t>
          </a:r>
        </a:p>
      </dsp:txBody>
      <dsp:txXfrm>
        <a:off x="330166" y="213961"/>
        <a:ext cx="7796843" cy="427734"/>
      </dsp:txXfrm>
    </dsp:sp>
    <dsp:sp modelId="{EA83ED40-F5E6-44D1-8C66-FF045250B93C}">
      <dsp:nvSpPr>
        <dsp:cNvPr id="0" name=""/>
        <dsp:cNvSpPr/>
      </dsp:nvSpPr>
      <dsp:spPr>
        <a:xfrm>
          <a:off x="62832" y="160494"/>
          <a:ext cx="534667" cy="534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EFFAB-F68E-4886-8B68-9F41DDFB2A35}">
      <dsp:nvSpPr>
        <dsp:cNvPr id="0" name=""/>
        <dsp:cNvSpPr/>
      </dsp:nvSpPr>
      <dsp:spPr>
        <a:xfrm>
          <a:off x="717518" y="855938"/>
          <a:ext cx="7409491" cy="427734"/>
        </a:xfrm>
        <a:prstGeom prst="rect">
          <a:avLst/>
        </a:prstGeom>
        <a:solidFill>
          <a:schemeClr val="accent2">
            <a:hueOff val="2158073"/>
            <a:satOff val="334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95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NISM-Series-V-B: Mutual Fund Foundation</a:t>
          </a:r>
        </a:p>
      </dsp:txBody>
      <dsp:txXfrm>
        <a:off x="717518" y="855938"/>
        <a:ext cx="7409491" cy="427734"/>
      </dsp:txXfrm>
    </dsp:sp>
    <dsp:sp modelId="{DBEEF836-1492-40E7-B994-67D7A91BC02D}">
      <dsp:nvSpPr>
        <dsp:cNvPr id="0" name=""/>
        <dsp:cNvSpPr/>
      </dsp:nvSpPr>
      <dsp:spPr>
        <a:xfrm>
          <a:off x="450184" y="802472"/>
          <a:ext cx="534667" cy="534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58073"/>
              <a:satOff val="334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7D4CC-CEC0-465A-9837-BEDC3198442F}">
      <dsp:nvSpPr>
        <dsp:cNvPr id="0" name=""/>
        <dsp:cNvSpPr/>
      </dsp:nvSpPr>
      <dsp:spPr>
        <a:xfrm>
          <a:off x="929785" y="1497445"/>
          <a:ext cx="7197225" cy="427734"/>
        </a:xfrm>
        <a:prstGeom prst="rect">
          <a:avLst/>
        </a:prstGeom>
        <a:solidFill>
          <a:schemeClr val="accent2">
            <a:hueOff val="4316146"/>
            <a:satOff val="667"/>
            <a:lumOff val="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95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NISM-Series-V-A: Mutual Fund Distributors </a:t>
          </a:r>
        </a:p>
      </dsp:txBody>
      <dsp:txXfrm>
        <a:off x="929785" y="1497445"/>
        <a:ext cx="7197225" cy="427734"/>
      </dsp:txXfrm>
    </dsp:sp>
    <dsp:sp modelId="{94B5D21D-34C2-4C77-84CC-78EE2D5F516B}">
      <dsp:nvSpPr>
        <dsp:cNvPr id="0" name=""/>
        <dsp:cNvSpPr/>
      </dsp:nvSpPr>
      <dsp:spPr>
        <a:xfrm>
          <a:off x="662451" y="1443979"/>
          <a:ext cx="534667" cy="534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316146"/>
              <a:satOff val="667"/>
              <a:lumOff val="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1462A-1498-4B7F-83ED-4BAFF18EB556}">
      <dsp:nvSpPr>
        <dsp:cNvPr id="0" name=""/>
        <dsp:cNvSpPr/>
      </dsp:nvSpPr>
      <dsp:spPr>
        <a:xfrm>
          <a:off x="997559" y="2139423"/>
          <a:ext cx="7129450" cy="427734"/>
        </a:xfrm>
        <a:prstGeom prst="rect">
          <a:avLst/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95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NISM-Series-XVIII: Financial Education Certification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997559" y="2139423"/>
        <a:ext cx="7129450" cy="427734"/>
      </dsp:txXfrm>
    </dsp:sp>
    <dsp:sp modelId="{A88008AC-CEEC-4172-AFD9-F984AD188EB5}">
      <dsp:nvSpPr>
        <dsp:cNvPr id="0" name=""/>
        <dsp:cNvSpPr/>
      </dsp:nvSpPr>
      <dsp:spPr>
        <a:xfrm>
          <a:off x="730226" y="2085956"/>
          <a:ext cx="534667" cy="534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74219"/>
              <a:satOff val="1001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96543-5D4F-435F-A3E9-6D04BA79BF3D}">
      <dsp:nvSpPr>
        <dsp:cNvPr id="0" name=""/>
        <dsp:cNvSpPr/>
      </dsp:nvSpPr>
      <dsp:spPr>
        <a:xfrm>
          <a:off x="929785" y="2781401"/>
          <a:ext cx="7197225" cy="427734"/>
        </a:xfrm>
        <a:prstGeom prst="rect">
          <a:avLst/>
        </a:prstGeom>
        <a:solidFill>
          <a:schemeClr val="accent2">
            <a:hueOff val="8632292"/>
            <a:satOff val="1335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95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NISM-Series-XII: Securities Markets Foundation </a:t>
          </a:r>
        </a:p>
      </dsp:txBody>
      <dsp:txXfrm>
        <a:off x="929785" y="2781401"/>
        <a:ext cx="7197225" cy="427734"/>
      </dsp:txXfrm>
    </dsp:sp>
    <dsp:sp modelId="{8FFFB3F0-A2F8-425B-A556-F20249B0CD84}">
      <dsp:nvSpPr>
        <dsp:cNvPr id="0" name=""/>
        <dsp:cNvSpPr/>
      </dsp:nvSpPr>
      <dsp:spPr>
        <a:xfrm>
          <a:off x="662451" y="2727934"/>
          <a:ext cx="534667" cy="534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632292"/>
              <a:satOff val="1335"/>
              <a:lumOff val="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DAF93-D0E2-4C21-BA14-CAFC44BADF3B}">
      <dsp:nvSpPr>
        <dsp:cNvPr id="0" name=""/>
        <dsp:cNvSpPr/>
      </dsp:nvSpPr>
      <dsp:spPr>
        <a:xfrm>
          <a:off x="717518" y="3422908"/>
          <a:ext cx="7409491" cy="427734"/>
        </a:xfrm>
        <a:prstGeom prst="rect">
          <a:avLst/>
        </a:prstGeom>
        <a:solidFill>
          <a:schemeClr val="accent2">
            <a:hueOff val="10790365"/>
            <a:satOff val="1668"/>
            <a:lumOff val="65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95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NISM-Series-ll-B: Registrars to an Issue and Share Transfer Agents - Mutual Fund 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717518" y="3422908"/>
        <a:ext cx="7409491" cy="427734"/>
      </dsp:txXfrm>
    </dsp:sp>
    <dsp:sp modelId="{42D02769-F619-4567-BC2C-E63F0FBB7849}">
      <dsp:nvSpPr>
        <dsp:cNvPr id="0" name=""/>
        <dsp:cNvSpPr/>
      </dsp:nvSpPr>
      <dsp:spPr>
        <a:xfrm>
          <a:off x="450184" y="3369441"/>
          <a:ext cx="534667" cy="534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0790365"/>
              <a:satOff val="1668"/>
              <a:lumOff val="65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CAD01-19A0-4AA6-9611-981F22588F06}">
      <dsp:nvSpPr>
        <dsp:cNvPr id="0" name=""/>
        <dsp:cNvSpPr/>
      </dsp:nvSpPr>
      <dsp:spPr>
        <a:xfrm>
          <a:off x="330166" y="4064885"/>
          <a:ext cx="7796843" cy="427734"/>
        </a:xfrm>
        <a:prstGeom prst="rect">
          <a:avLst/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95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NISM-Series-VII: Securities Operations and Risk Management 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330166" y="4064885"/>
        <a:ext cx="7796843" cy="427734"/>
      </dsp:txXfrm>
    </dsp:sp>
    <dsp:sp modelId="{DDC8F476-ABED-4AEF-8EEA-0B480C590690}">
      <dsp:nvSpPr>
        <dsp:cNvPr id="0" name=""/>
        <dsp:cNvSpPr/>
      </dsp:nvSpPr>
      <dsp:spPr>
        <a:xfrm>
          <a:off x="62832" y="4011418"/>
          <a:ext cx="534667" cy="534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948438"/>
              <a:satOff val="2002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4.e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362" y="1371981"/>
            <a:ext cx="4778772" cy="162763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Grow 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</a:rPr>
              <a:t>with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Exilir CAPITALS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661" y="4139300"/>
            <a:ext cx="4193980" cy="750752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  <a:p>
            <a:pPr algn="ctr"/>
            <a:r>
              <a:rPr lang="en-US" sz="4500" b="1" dirty="0"/>
              <a:t>Eshaan Kumar </a:t>
            </a:r>
          </a:p>
          <a:p>
            <a:pPr algn="ctr"/>
            <a:r>
              <a:rPr lang="en-US" sz="4500" b="1" dirty="0"/>
              <a:t>&amp; Abhay Singh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4A83E9-01B7-0C2C-364D-B4DEFFB1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  <p:pic>
        <p:nvPicPr>
          <p:cNvPr id="5" name="Picture 4" descr="A group of people in a meeting&#10;&#10;Description automatically generated with low confidence">
            <a:extLst>
              <a:ext uri="{FF2B5EF4-FFF2-40B4-BE49-F238E27FC236}">
                <a16:creationId xmlns:a16="http://schemas.microsoft.com/office/drawing/2014/main" id="{EC5166E2-7C06-FE9F-E5E2-EB1E8A03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865"/>
            <a:ext cx="6346094" cy="45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39757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Business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4943061" y="516835"/>
            <a:ext cx="6953375" cy="280911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PROFIT  SHARING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Client’s Earnings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Mutual Fund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Hedging   </a:t>
            </a:r>
          </a:p>
          <a:p>
            <a:pPr algn="ctr"/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Earning from Mutual Funds will 100% pass on to client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50% of Earning from Hedging will be pass on to client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Rest 50% will be Elixir Fees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Ex Client Gain 20% Annually from Mutual Fund and 2% monthly from Hedging - Client will Get= </a:t>
            </a:r>
            <a:r>
              <a:rPr 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20% Annually &amp; 1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%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monthly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receive = </a:t>
            </a:r>
            <a:r>
              <a:rPr 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1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% </a:t>
            </a:r>
            <a:r>
              <a:rPr 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monthly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4943061" y="3355903"/>
            <a:ext cx="6953375" cy="104101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Settlement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submit Quarterly bills for Elixir’s profit share</a:t>
            </a:r>
            <a:endParaRPr lang="en-US" sz="1600" b="1" u="sng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4943061" y="4440770"/>
            <a:ext cx="6953375" cy="87469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Exit Load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If the client wishes to withdraw the capital [partially or fully] before 3 months, then 1%  of the amount withdrawn will be charged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1D4A1-D06B-3D9D-DA0E-250EF2F3191A}"/>
              </a:ext>
            </a:extLst>
          </p:cNvPr>
          <p:cNvSpPr/>
          <p:nvPr/>
        </p:nvSpPr>
        <p:spPr>
          <a:xfrm>
            <a:off x="4943061" y="5454287"/>
            <a:ext cx="6953375" cy="103927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Notice Period &amp; Management Fees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client needs to provide a notice period of a minimum of 1 week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0.02% Monthly Maintenance Fees will be applicable on AUM</a:t>
            </a:r>
          </a:p>
        </p:txBody>
      </p:sp>
      <p:pic>
        <p:nvPicPr>
          <p:cNvPr id="7" name="Picture 6" descr="A person and person pointing at a whiteboard&#10;&#10;Description automatically generated with medium confidence">
            <a:extLst>
              <a:ext uri="{FF2B5EF4-FFF2-40B4-BE49-F238E27FC236}">
                <a16:creationId xmlns:a16="http://schemas.microsoft.com/office/drawing/2014/main" id="{143D0072-7B0E-C250-5EC0-1ABB4E9E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251025"/>
            <a:ext cx="4355949" cy="43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Abhay Singh</a:t>
            </a:r>
          </a:p>
          <a:p>
            <a:r>
              <a:rPr lang="en-US" dirty="0"/>
              <a:t>abhayk007@gmail.com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80" y="1705775"/>
            <a:ext cx="5693664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080" y="2473871"/>
            <a:ext cx="5693664" cy="3122168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0"/>
              </a:rPr>
              <a:t>About Elixir Capitals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Investment Options Available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​Why Elixir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Governance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​Business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office supplies, computer keyboard, book, text&#10;&#10;Description automatically generated">
            <a:extLst>
              <a:ext uri="{FF2B5EF4-FFF2-40B4-BE49-F238E27FC236}">
                <a16:creationId xmlns:a16="http://schemas.microsoft.com/office/drawing/2014/main" id="{ACDC71B2-6038-9A19-3133-FB53D9AF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6152"/>
            <a:ext cx="12192000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MEET OUR TEAM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9194" y="4991303"/>
            <a:ext cx="2598737" cy="1109662"/>
          </a:xfrm>
        </p:spPr>
        <p:txBody>
          <a:bodyPr/>
          <a:lstStyle/>
          <a:p>
            <a:r>
              <a:rPr lang="en-US" dirty="0"/>
              <a:t>Eshaan Kumar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7174" y="5601543"/>
            <a:ext cx="2283472" cy="365125"/>
          </a:xfrm>
        </p:spPr>
        <p:txBody>
          <a:bodyPr/>
          <a:lstStyle/>
          <a:p>
            <a:r>
              <a:rPr lang="en-US" dirty="0"/>
              <a:t>Director-Strategy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24131" y="4917177"/>
            <a:ext cx="2598737" cy="1109662"/>
          </a:xfrm>
        </p:spPr>
        <p:txBody>
          <a:bodyPr/>
          <a:lstStyle/>
          <a:p>
            <a:r>
              <a:rPr lang="en-US" dirty="0"/>
              <a:t>Abhay Singh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80843" y="5417471"/>
            <a:ext cx="2283472" cy="681985"/>
          </a:xfrm>
        </p:spPr>
        <p:txBody>
          <a:bodyPr/>
          <a:lstStyle/>
          <a:p>
            <a:r>
              <a:rPr lang="en-US" dirty="0"/>
              <a:t>Director-Operations</a:t>
            </a:r>
          </a:p>
          <a:p>
            <a:r>
              <a:rPr lang="en-US" dirty="0"/>
              <a:t>IIT Roorkee </a:t>
            </a:r>
          </a:p>
        </p:txBody>
      </p:sp>
      <p:pic>
        <p:nvPicPr>
          <p:cNvPr id="10" name="Picture Placeholder 9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195D9427-FA5F-A801-4B14-D730736A2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670" t="5484" b="26665"/>
          <a:stretch/>
        </p:blipFill>
        <p:spPr>
          <a:xfrm>
            <a:off x="2059194" y="2376930"/>
            <a:ext cx="2598738" cy="2480076"/>
          </a:xfrm>
        </p:spPr>
      </p:pic>
      <p:pic>
        <p:nvPicPr>
          <p:cNvPr id="30" name="Picture Placeholder 29" descr="A person wearing glasses and smiling&#10;&#10;Description automatically generated with low confidence">
            <a:extLst>
              <a:ext uri="{FF2B5EF4-FFF2-40B4-BE49-F238E27FC236}">
                <a16:creationId xmlns:a16="http://schemas.microsoft.com/office/drawing/2014/main" id="{8924C3F8-7A08-837E-267A-111E3D9D21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924131" y="2302208"/>
            <a:ext cx="2596896" cy="24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4" descr="Profile picture of Abhay Kumar  Singh.">
            <a:extLst>
              <a:ext uri="{FF2B5EF4-FFF2-40B4-BE49-F238E27FC236}">
                <a16:creationId xmlns:a16="http://schemas.microsoft.com/office/drawing/2014/main" id="{D156C1A3-E3F9-ADFC-A4BE-0447A15957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3889" y="3278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Content Placeholder 8" descr="A person in a suit and tie holding his fist up&#10;&#10;Description automatically generated with low confidence">
            <a:extLst>
              <a:ext uri="{FF2B5EF4-FFF2-40B4-BE49-F238E27FC236}">
                <a16:creationId xmlns:a16="http://schemas.microsoft.com/office/drawing/2014/main" id="{91EB31A3-FB00-4C5D-4A61-4982A9391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4486"/>
            <a:ext cx="6102626" cy="406841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380D0B-4485-0BA6-D765-00B5D2422F66}"/>
              </a:ext>
            </a:extLst>
          </p:cNvPr>
          <p:cNvSpPr/>
          <p:nvPr/>
        </p:nvSpPr>
        <p:spPr>
          <a:xfrm>
            <a:off x="6652591" y="1643270"/>
            <a:ext cx="4810539" cy="3432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 clients’ investments by maximizing profits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losses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the best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portfolio management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strategies 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01614C-5585-889A-07DA-CDF1E29EACFB}"/>
              </a:ext>
            </a:extLst>
          </p:cNvPr>
          <p:cNvSpPr/>
          <p:nvPr/>
        </p:nvSpPr>
        <p:spPr>
          <a:xfrm>
            <a:off x="5824226" y="594360"/>
            <a:ext cx="6169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9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ELIXIR’S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MISSION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4BB1E56-042F-E6F0-5FF8-266C3536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52"/>
            <a:ext cx="12192000" cy="768096"/>
          </a:xfrm>
        </p:spPr>
        <p:txBody>
          <a:bodyPr/>
          <a:lstStyle/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</a:rPr>
              <a:t>Investment options</a:t>
            </a:r>
          </a:p>
        </p:txBody>
      </p:sp>
      <p:pic>
        <p:nvPicPr>
          <p:cNvPr id="16" name="Picture 15" descr="SA person putting a coin into a piggy bank">
            <a:extLst>
              <a:ext uri="{FF2B5EF4-FFF2-40B4-BE49-F238E27FC236}">
                <a16:creationId xmlns:a16="http://schemas.microsoft.com/office/drawing/2014/main" id="{97A812A9-71A0-0090-0453-147EFD34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276" y="778763"/>
            <a:ext cx="4355035" cy="146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FE89D3-0158-18B2-32F0-F3A454515384}"/>
              </a:ext>
            </a:extLst>
          </p:cNvPr>
          <p:cNvSpPr txBox="1"/>
          <p:nvPr/>
        </p:nvSpPr>
        <p:spPr>
          <a:xfrm>
            <a:off x="4444905" y="2279793"/>
            <a:ext cx="35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Bank Saving: 3% to 6%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Picture 18" descr="A hourglass with coins inside&#10;&#10;Description automatically generated with medium confidence">
            <a:extLst>
              <a:ext uri="{FF2B5EF4-FFF2-40B4-BE49-F238E27FC236}">
                <a16:creationId xmlns:a16="http://schemas.microsoft.com/office/drawing/2014/main" id="{9FA6DB3C-3915-BFAC-1853-C6FE5E75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3" y="775859"/>
            <a:ext cx="3300000" cy="1981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8E40A8-E191-8C8D-EA98-6DA7BED09FC6}"/>
              </a:ext>
            </a:extLst>
          </p:cNvPr>
          <p:cNvSpPr txBox="1"/>
          <p:nvPr/>
        </p:nvSpPr>
        <p:spPr>
          <a:xfrm>
            <a:off x="209064" y="2868823"/>
            <a:ext cx="32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Fixed Deposit: 6% to 9%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 descr="A picture containing building, house, architecture, property&#10;&#10;Description automatically generated">
            <a:extLst>
              <a:ext uri="{FF2B5EF4-FFF2-40B4-BE49-F238E27FC236}">
                <a16:creationId xmlns:a16="http://schemas.microsoft.com/office/drawing/2014/main" id="{3BA773EE-70CE-C095-EA0F-5D227BE8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251" y="727240"/>
            <a:ext cx="3085458" cy="2029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BE439-F982-E8A2-AE7A-E99CF07D7AC9}"/>
              </a:ext>
            </a:extLst>
          </p:cNvPr>
          <p:cNvSpPr txBox="1"/>
          <p:nvPr/>
        </p:nvSpPr>
        <p:spPr>
          <a:xfrm>
            <a:off x="8682939" y="2703783"/>
            <a:ext cx="310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Property: Up To 15%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Low 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A44D9BAD-D086-4298-20FA-2542A2250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09"/>
          <a:stretch/>
        </p:blipFill>
        <p:spPr>
          <a:xfrm>
            <a:off x="209064" y="3627068"/>
            <a:ext cx="3290889" cy="2076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4F916-5C23-5481-4B91-DD8ECBFEE30F}"/>
              </a:ext>
            </a:extLst>
          </p:cNvPr>
          <p:cNvSpPr txBox="1"/>
          <p:nvPr/>
        </p:nvSpPr>
        <p:spPr>
          <a:xfrm>
            <a:off x="434014" y="5703325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Mutual Fund: 8% to12%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Moderate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Picture 10" descr="A picture containing screenshot, blue, night, light&#10;&#10;Description automatically generated">
            <a:extLst>
              <a:ext uri="{FF2B5EF4-FFF2-40B4-BE49-F238E27FC236}">
                <a16:creationId xmlns:a16="http://schemas.microsoft.com/office/drawing/2014/main" id="{AAC761C1-BC45-948F-C9BA-034F44F46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51" y="3627068"/>
            <a:ext cx="3085457" cy="2076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196CD-6290-EFED-F1C5-D29BE011AC78}"/>
              </a:ext>
            </a:extLst>
          </p:cNvPr>
          <p:cNvSpPr txBox="1"/>
          <p:nvPr/>
        </p:nvSpPr>
        <p:spPr>
          <a:xfrm>
            <a:off x="8791268" y="5785168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Stocks Unlimited Gain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High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Picture 17" descr="Hands holding a tablet with a flag on it&#10;&#10;Description automatically generated with medium confidence">
            <a:extLst>
              <a:ext uri="{FF2B5EF4-FFF2-40B4-BE49-F238E27FC236}">
                <a16:creationId xmlns:a16="http://schemas.microsoft.com/office/drawing/2014/main" id="{ABFAAA40-2897-6892-61F4-4143D228A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76" y="3002986"/>
            <a:ext cx="4355036" cy="2700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22C7F6-ADBD-274F-ACE5-469E6B827A2F}"/>
              </a:ext>
            </a:extLst>
          </p:cNvPr>
          <p:cNvSpPr txBox="1"/>
          <p:nvPr/>
        </p:nvSpPr>
        <p:spPr>
          <a:xfrm>
            <a:off x="3926864" y="5756071"/>
            <a:ext cx="437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Our Strategy is 24% to 36% &amp; beyond</a:t>
            </a:r>
          </a:p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Risk-Very Low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6" grpId="0"/>
      <p:bldP spid="9" grpId="0"/>
      <p:bldP spid="1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56A16D-B0CD-3E47-2D93-8A756F6D5E5D}"/>
              </a:ext>
            </a:extLst>
          </p:cNvPr>
          <p:cNvSpPr/>
          <p:nvPr/>
        </p:nvSpPr>
        <p:spPr>
          <a:xfrm>
            <a:off x="5290807" y="1859790"/>
            <a:ext cx="6901193" cy="4147115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help of an extensive study of the stock market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various parameters, whilst deploying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fundamental, technical,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quantitative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analysis, Elixir has developed a strategy to produce consistently high returns at very low risk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pic>
        <p:nvPicPr>
          <p:cNvPr id="3" name="Picture 2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C9F715D2-4787-3D9F-9983-714CDEF9D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6" t="2621" r="34347" b="4106"/>
          <a:stretch/>
        </p:blipFill>
        <p:spPr>
          <a:xfrm>
            <a:off x="1" y="1152939"/>
            <a:ext cx="2610678" cy="33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- Certificates 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44CA4D-47E6-1552-3789-C23E962F9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58719"/>
              </p:ext>
            </p:extLst>
          </p:nvPr>
        </p:nvGraphicFramePr>
        <p:xfrm>
          <a:off x="3048000" y="1243644"/>
          <a:ext cx="8189843" cy="4706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FB2BB99B-64F4-6238-BD39-835270599B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46" t="2621" r="34347" b="4106"/>
          <a:stretch/>
        </p:blipFill>
        <p:spPr>
          <a:xfrm>
            <a:off x="1" y="1152939"/>
            <a:ext cx="2610678" cy="33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3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9284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ELIXIR-Credentials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2610679" y="882821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Client</a:t>
            </a:r>
          </a:p>
        </p:txBody>
      </p:sp>
      <p:pic>
        <p:nvPicPr>
          <p:cNvPr id="8" name="Picture 7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0B05451D-FEBF-F762-9A91-A4BFB5142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6" t="2621" r="34347" b="4106"/>
          <a:stretch/>
        </p:blipFill>
        <p:spPr>
          <a:xfrm>
            <a:off x="1" y="1152939"/>
            <a:ext cx="2610678" cy="339255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652F10-3BC1-D1C1-51C9-D9DE3C4D6352}"/>
              </a:ext>
            </a:extLst>
          </p:cNvPr>
          <p:cNvSpPr/>
          <p:nvPr/>
        </p:nvSpPr>
        <p:spPr>
          <a:xfrm>
            <a:off x="3802835" y="882821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Duration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C2B461C-AB3D-0DFC-AA25-11C4F2A9665C}"/>
              </a:ext>
            </a:extLst>
          </p:cNvPr>
          <p:cNvSpPr/>
          <p:nvPr/>
        </p:nvSpPr>
        <p:spPr>
          <a:xfrm>
            <a:off x="4994991" y="900735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Monthly Gain 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003EEF-E767-37C5-69EA-49E7947D199C}"/>
              </a:ext>
            </a:extLst>
          </p:cNvPr>
          <p:cNvSpPr/>
          <p:nvPr/>
        </p:nvSpPr>
        <p:spPr>
          <a:xfrm>
            <a:off x="6187147" y="918649"/>
            <a:ext cx="1192156" cy="5331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Profit Factor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C94579-11F9-9EA2-2F73-12A97C678443}"/>
              </a:ext>
            </a:extLst>
          </p:cNvPr>
          <p:cNvSpPr/>
          <p:nvPr/>
        </p:nvSpPr>
        <p:spPr>
          <a:xfrm>
            <a:off x="7379303" y="897215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Strategy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AD353A-93AF-4014-B72E-FCA5C92EF4F7}"/>
              </a:ext>
            </a:extLst>
          </p:cNvPr>
          <p:cNvSpPr/>
          <p:nvPr/>
        </p:nvSpPr>
        <p:spPr>
          <a:xfrm>
            <a:off x="9456910" y="918649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Capitals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Lakhs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8AC023-395F-2D68-E7A3-BED0FFEFB4FA}"/>
              </a:ext>
            </a:extLst>
          </p:cNvPr>
          <p:cNvSpPr/>
          <p:nvPr/>
        </p:nvSpPr>
        <p:spPr>
          <a:xfrm>
            <a:off x="10628513" y="918649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Proofs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AC8667-5783-7AD3-F3AB-86F8A2DB738D}"/>
              </a:ext>
            </a:extLst>
          </p:cNvPr>
          <p:cNvSpPr/>
          <p:nvPr/>
        </p:nvSpPr>
        <p:spPr>
          <a:xfrm>
            <a:off x="2610679" y="1593113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YWQ563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5E8F801-F611-2631-EDD4-C30226E00D27}"/>
              </a:ext>
            </a:extLst>
          </p:cNvPr>
          <p:cNvSpPr/>
          <p:nvPr/>
        </p:nvSpPr>
        <p:spPr>
          <a:xfrm>
            <a:off x="3802835" y="1593113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 Month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58D383-844B-E2EB-D9CA-AE3D86AFF753}"/>
              </a:ext>
            </a:extLst>
          </p:cNvPr>
          <p:cNvSpPr/>
          <p:nvPr/>
        </p:nvSpPr>
        <p:spPr>
          <a:xfrm>
            <a:off x="4994991" y="1611027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20.05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AAC15B-DFEF-FEBE-D8F6-AD39F9B53E7C}"/>
              </a:ext>
            </a:extLst>
          </p:cNvPr>
          <p:cNvSpPr/>
          <p:nvPr/>
        </p:nvSpPr>
        <p:spPr>
          <a:xfrm>
            <a:off x="6187147" y="1628941"/>
            <a:ext cx="1192156" cy="5331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6.23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2B0E00-CB47-BACD-2E66-5596652B2E47}"/>
              </a:ext>
            </a:extLst>
          </p:cNvPr>
          <p:cNvSpPr/>
          <p:nvPr/>
        </p:nvSpPr>
        <p:spPr>
          <a:xfrm>
            <a:off x="7379303" y="1607507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Short Credit Spread- EB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584B61-7DD0-1588-4EC8-EB6F7BE7E25B}"/>
              </a:ext>
            </a:extLst>
          </p:cNvPr>
          <p:cNvSpPr/>
          <p:nvPr/>
        </p:nvSpPr>
        <p:spPr>
          <a:xfrm>
            <a:off x="9456910" y="1628941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7.98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6AEA14B-0572-8E7C-4C22-0E613BD8AB2A}"/>
              </a:ext>
            </a:extLst>
          </p:cNvPr>
          <p:cNvSpPr/>
          <p:nvPr/>
        </p:nvSpPr>
        <p:spPr>
          <a:xfrm>
            <a:off x="10628513" y="1628941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EC7EAAC-4498-FA91-9987-B18881C703BB}"/>
              </a:ext>
            </a:extLst>
          </p:cNvPr>
          <p:cNvSpPr/>
          <p:nvPr/>
        </p:nvSpPr>
        <p:spPr>
          <a:xfrm>
            <a:off x="2610679" y="2235270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VWH918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70B8A6F-E855-DB67-1E3F-E91DCD158FE0}"/>
              </a:ext>
            </a:extLst>
          </p:cNvPr>
          <p:cNvSpPr/>
          <p:nvPr/>
        </p:nvSpPr>
        <p:spPr>
          <a:xfrm>
            <a:off x="3802835" y="2235270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15 Days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EDDF6B0-7A0C-4711-8438-CDF15BF6A7DF}"/>
              </a:ext>
            </a:extLst>
          </p:cNvPr>
          <p:cNvSpPr/>
          <p:nvPr/>
        </p:nvSpPr>
        <p:spPr>
          <a:xfrm>
            <a:off x="4994991" y="2253184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19.92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A19DF2D-6670-CCFD-0BA9-2017F55552FF}"/>
              </a:ext>
            </a:extLst>
          </p:cNvPr>
          <p:cNvSpPr/>
          <p:nvPr/>
        </p:nvSpPr>
        <p:spPr>
          <a:xfrm>
            <a:off x="6187147" y="2271098"/>
            <a:ext cx="1192156" cy="5331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502F2C7-C004-4391-502C-ED9EF235F99B}"/>
              </a:ext>
            </a:extLst>
          </p:cNvPr>
          <p:cNvSpPr/>
          <p:nvPr/>
        </p:nvSpPr>
        <p:spPr>
          <a:xfrm>
            <a:off x="7379303" y="2249664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Short Credit Spread- EB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2D38E4D-BF78-1958-29D3-D1AB0DC862CD}"/>
              </a:ext>
            </a:extLst>
          </p:cNvPr>
          <p:cNvSpPr/>
          <p:nvPr/>
        </p:nvSpPr>
        <p:spPr>
          <a:xfrm>
            <a:off x="9456910" y="2271098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10.00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5E1BFB2-CCC4-FE00-713C-73EB7E6672AE}"/>
              </a:ext>
            </a:extLst>
          </p:cNvPr>
          <p:cNvSpPr/>
          <p:nvPr/>
        </p:nvSpPr>
        <p:spPr>
          <a:xfrm>
            <a:off x="10628513" y="2271098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762628A-2B40-33ED-7FAC-0F3EB2442FCC}"/>
              </a:ext>
            </a:extLst>
          </p:cNvPr>
          <p:cNvSpPr/>
          <p:nvPr/>
        </p:nvSpPr>
        <p:spPr>
          <a:xfrm>
            <a:off x="2610679" y="2911604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5074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FE621E3-2590-26EF-C7FF-457458B95706}"/>
              </a:ext>
            </a:extLst>
          </p:cNvPr>
          <p:cNvSpPr/>
          <p:nvPr/>
        </p:nvSpPr>
        <p:spPr>
          <a:xfrm>
            <a:off x="3802835" y="2911604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10 Days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86A7270-0D93-2767-8A31-BD6E4CB19B5E}"/>
              </a:ext>
            </a:extLst>
          </p:cNvPr>
          <p:cNvSpPr/>
          <p:nvPr/>
        </p:nvSpPr>
        <p:spPr>
          <a:xfrm>
            <a:off x="4994991" y="2929518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12.8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28BA7F7-5B92-1074-1A4F-E3BBA314BD01}"/>
              </a:ext>
            </a:extLst>
          </p:cNvPr>
          <p:cNvSpPr/>
          <p:nvPr/>
        </p:nvSpPr>
        <p:spPr>
          <a:xfrm>
            <a:off x="6187147" y="2947432"/>
            <a:ext cx="1192156" cy="5331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41ECB94-2811-F7B2-8DAB-3F8A5F7F990D}"/>
              </a:ext>
            </a:extLst>
          </p:cNvPr>
          <p:cNvSpPr/>
          <p:nvPr/>
        </p:nvSpPr>
        <p:spPr>
          <a:xfrm>
            <a:off x="7379303" y="2925998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Short Credit Spread- EB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64C2450-866B-8804-350A-703473594803}"/>
              </a:ext>
            </a:extLst>
          </p:cNvPr>
          <p:cNvSpPr/>
          <p:nvPr/>
        </p:nvSpPr>
        <p:spPr>
          <a:xfrm>
            <a:off x="9456910" y="2947432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7.45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51D6C4-A8FC-3C13-E240-E6CBDBC06F71}"/>
              </a:ext>
            </a:extLst>
          </p:cNvPr>
          <p:cNvSpPr/>
          <p:nvPr/>
        </p:nvSpPr>
        <p:spPr>
          <a:xfrm>
            <a:off x="10628513" y="2947432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13E5F5F-111B-96DA-69C7-8738AECAC193}"/>
              </a:ext>
            </a:extLst>
          </p:cNvPr>
          <p:cNvSpPr/>
          <p:nvPr/>
        </p:nvSpPr>
        <p:spPr>
          <a:xfrm>
            <a:off x="2610679" y="3520511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Upstox Client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8CD99BD-0C36-D660-1792-5B46D15F31B5}"/>
              </a:ext>
            </a:extLst>
          </p:cNvPr>
          <p:cNvSpPr/>
          <p:nvPr/>
        </p:nvSpPr>
        <p:spPr>
          <a:xfrm>
            <a:off x="3802835" y="3520511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 Month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F656C4E-67FE-E50C-66CB-C57C8F4BCB6B}"/>
              </a:ext>
            </a:extLst>
          </p:cNvPr>
          <p:cNvSpPr/>
          <p:nvPr/>
        </p:nvSpPr>
        <p:spPr>
          <a:xfrm>
            <a:off x="4994991" y="3538425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13.93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83CB82C-9EC2-6FAD-F904-45FAD0E0924E}"/>
              </a:ext>
            </a:extLst>
          </p:cNvPr>
          <p:cNvSpPr/>
          <p:nvPr/>
        </p:nvSpPr>
        <p:spPr>
          <a:xfrm>
            <a:off x="6187147" y="3556339"/>
            <a:ext cx="1192156" cy="5331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5.21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1203DDA-A001-7B3C-C974-1A07A76C1C4D}"/>
              </a:ext>
            </a:extLst>
          </p:cNvPr>
          <p:cNvSpPr/>
          <p:nvPr/>
        </p:nvSpPr>
        <p:spPr>
          <a:xfrm>
            <a:off x="7379303" y="3534905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Short Credit Spread- EB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2EC1868-0C64-65B2-406C-D980E37384C5}"/>
              </a:ext>
            </a:extLst>
          </p:cNvPr>
          <p:cNvSpPr/>
          <p:nvPr/>
        </p:nvSpPr>
        <p:spPr>
          <a:xfrm>
            <a:off x="9456910" y="3556339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7.45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1DEFA33-3B79-C86D-6AD4-5545190651F1}"/>
              </a:ext>
            </a:extLst>
          </p:cNvPr>
          <p:cNvSpPr/>
          <p:nvPr/>
        </p:nvSpPr>
        <p:spPr>
          <a:xfrm>
            <a:off x="10628513" y="3556339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B4953CD4-5B51-7D77-3E55-49BBE60304F4}"/>
              </a:ext>
            </a:extLst>
          </p:cNvPr>
          <p:cNvSpPr/>
          <p:nvPr/>
        </p:nvSpPr>
        <p:spPr>
          <a:xfrm>
            <a:off x="2610679" y="4122759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5516</a:t>
            </a:r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5CF03AF-7769-F1B6-B7AE-6138B8548925}"/>
              </a:ext>
            </a:extLst>
          </p:cNvPr>
          <p:cNvSpPr/>
          <p:nvPr/>
        </p:nvSpPr>
        <p:spPr>
          <a:xfrm>
            <a:off x="3802835" y="4122759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5 Month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4FAF6C0-D5D1-568D-D66F-5E64A9B6E176}"/>
              </a:ext>
            </a:extLst>
          </p:cNvPr>
          <p:cNvSpPr/>
          <p:nvPr/>
        </p:nvSpPr>
        <p:spPr>
          <a:xfrm>
            <a:off x="4994991" y="4140673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141.00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FC36E263-0063-3E5B-17A7-BCEDE1E2A819}"/>
              </a:ext>
            </a:extLst>
          </p:cNvPr>
          <p:cNvSpPr/>
          <p:nvPr/>
        </p:nvSpPr>
        <p:spPr>
          <a:xfrm>
            <a:off x="6187147" y="4158587"/>
            <a:ext cx="1192156" cy="5331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&gt;100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A7CCA67-D9DC-DD61-46BF-6A9CBA028C25}"/>
              </a:ext>
            </a:extLst>
          </p:cNvPr>
          <p:cNvSpPr/>
          <p:nvPr/>
        </p:nvSpPr>
        <p:spPr>
          <a:xfrm>
            <a:off x="7379303" y="4137153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Naked Buying Option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BEADD4-AC36-7975-F6CF-EDC3A6A86426}"/>
              </a:ext>
            </a:extLst>
          </p:cNvPr>
          <p:cNvSpPr/>
          <p:nvPr/>
        </p:nvSpPr>
        <p:spPr>
          <a:xfrm>
            <a:off x="9456910" y="4158587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0.25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BE398EE3-BA50-FFB1-9A99-41EB08A9711D}"/>
              </a:ext>
            </a:extLst>
          </p:cNvPr>
          <p:cNvSpPr/>
          <p:nvPr/>
        </p:nvSpPr>
        <p:spPr>
          <a:xfrm>
            <a:off x="10628513" y="4147869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90EB53-B761-77E3-8842-DA33308C6A6F}"/>
              </a:ext>
            </a:extLst>
          </p:cNvPr>
          <p:cNvSpPr/>
          <p:nvPr/>
        </p:nvSpPr>
        <p:spPr>
          <a:xfrm>
            <a:off x="2610679" y="4713777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Sanjay-US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3C92211-5081-A758-45A5-9CA2ED07CA53}"/>
              </a:ext>
            </a:extLst>
          </p:cNvPr>
          <p:cNvSpPr/>
          <p:nvPr/>
        </p:nvSpPr>
        <p:spPr>
          <a:xfrm>
            <a:off x="3802835" y="4713777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3 Month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70C3D66-E533-8BAD-1D25-A390EB1BAEAA}"/>
              </a:ext>
            </a:extLst>
          </p:cNvPr>
          <p:cNvSpPr/>
          <p:nvPr/>
        </p:nvSpPr>
        <p:spPr>
          <a:xfrm>
            <a:off x="4994991" y="4731691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5.15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C0E4426-B18B-6FF2-8A36-07387D18175E}"/>
              </a:ext>
            </a:extLst>
          </p:cNvPr>
          <p:cNvSpPr/>
          <p:nvPr/>
        </p:nvSpPr>
        <p:spPr>
          <a:xfrm>
            <a:off x="6187147" y="4749605"/>
            <a:ext cx="1192156" cy="5331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B8BF278-A9A6-8BA4-4830-6653EE439E20}"/>
              </a:ext>
            </a:extLst>
          </p:cNvPr>
          <p:cNvSpPr/>
          <p:nvPr/>
        </p:nvSpPr>
        <p:spPr>
          <a:xfrm>
            <a:off x="7379303" y="4728171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BTST in small and Mid Cap</a:t>
            </a:r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D2D8B02-F681-1582-FC5C-8F75D51E929A}"/>
              </a:ext>
            </a:extLst>
          </p:cNvPr>
          <p:cNvSpPr/>
          <p:nvPr/>
        </p:nvSpPr>
        <p:spPr>
          <a:xfrm>
            <a:off x="9456910" y="4749605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12.85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69FAC13-FFD2-EF02-BE07-594ECC6A4199}"/>
              </a:ext>
            </a:extLst>
          </p:cNvPr>
          <p:cNvSpPr/>
          <p:nvPr/>
        </p:nvSpPr>
        <p:spPr>
          <a:xfrm>
            <a:off x="10628513" y="4738887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F8E7D795-2EED-EFF5-DAC2-5FB0E05FF25F}"/>
              </a:ext>
            </a:extLst>
          </p:cNvPr>
          <p:cNvSpPr/>
          <p:nvPr/>
        </p:nvSpPr>
        <p:spPr>
          <a:xfrm>
            <a:off x="2610679" y="5374098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Lawyer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EB8265A-86AE-1CB0-24F0-12E48FFE0844}"/>
              </a:ext>
            </a:extLst>
          </p:cNvPr>
          <p:cNvSpPr/>
          <p:nvPr/>
        </p:nvSpPr>
        <p:spPr>
          <a:xfrm>
            <a:off x="3802835" y="5374098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 Month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77624CA-E3B3-A384-7E6B-0323C67B15FA}"/>
              </a:ext>
            </a:extLst>
          </p:cNvPr>
          <p:cNvSpPr/>
          <p:nvPr/>
        </p:nvSpPr>
        <p:spPr>
          <a:xfrm>
            <a:off x="4994991" y="5392012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10.97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5A4C96E-EDD8-9D76-14E5-B3F05D30FA35}"/>
              </a:ext>
            </a:extLst>
          </p:cNvPr>
          <p:cNvSpPr/>
          <p:nvPr/>
        </p:nvSpPr>
        <p:spPr>
          <a:xfrm>
            <a:off x="6187147" y="5409926"/>
            <a:ext cx="1192156" cy="5331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C13157B-6F36-B15A-2E95-7C6FD529D268}"/>
              </a:ext>
            </a:extLst>
          </p:cNvPr>
          <p:cNvSpPr/>
          <p:nvPr/>
        </p:nvSpPr>
        <p:spPr>
          <a:xfrm>
            <a:off x="7379303" y="5388492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Hedge Option Buying</a:t>
            </a:r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5E87ED42-9DD4-D6FB-245B-69225B047FFC}"/>
              </a:ext>
            </a:extLst>
          </p:cNvPr>
          <p:cNvSpPr/>
          <p:nvPr/>
        </p:nvSpPr>
        <p:spPr>
          <a:xfrm>
            <a:off x="9456910" y="5409926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10.00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5807543F-E445-C975-9DF1-FE05B028F6B9}"/>
              </a:ext>
            </a:extLst>
          </p:cNvPr>
          <p:cNvSpPr/>
          <p:nvPr/>
        </p:nvSpPr>
        <p:spPr>
          <a:xfrm>
            <a:off x="10628513" y="5399208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00C11B51-4F68-9434-B541-267C0F23F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161867"/>
              </p:ext>
            </p:extLst>
          </p:nvPr>
        </p:nvGraphicFramePr>
        <p:xfrm>
          <a:off x="10777667" y="351803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570" imgH="771690" progId="Package">
                  <p:embed/>
                </p:oleObj>
              </mc:Choice>
              <mc:Fallback>
                <p:oleObj name="Packager Shell Object" showAsIcon="1" r:id="rId3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77667" y="351803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828F74EF-E154-6D62-C325-DECC5AFFBB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638913"/>
              </p:ext>
            </p:extLst>
          </p:nvPr>
        </p:nvGraphicFramePr>
        <p:xfrm>
          <a:off x="10767391" y="229855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70" imgH="771690" progId="Package">
                  <p:embed/>
                </p:oleObj>
              </mc:Choice>
              <mc:Fallback>
                <p:oleObj name="Packager Shell Object" showAsIcon="1" r:id="rId5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67391" y="229855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4BE831E6-C8F5-6ED7-C423-820C154AD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532709"/>
              </p:ext>
            </p:extLst>
          </p:nvPr>
        </p:nvGraphicFramePr>
        <p:xfrm>
          <a:off x="10806474" y="163334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914570" imgH="771690" progId="Package">
                  <p:embed/>
                </p:oleObj>
              </mc:Choice>
              <mc:Fallback>
                <p:oleObj name="Packager Shell Object" showAsIcon="1" r:id="rId7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06474" y="163334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53A46790-E6A4-85AF-7D12-FA1D2A39A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02516"/>
              </p:ext>
            </p:extLst>
          </p:nvPr>
        </p:nvGraphicFramePr>
        <p:xfrm>
          <a:off x="10728308" y="294977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9" imgW="914570" imgH="771690" progId="Package">
                  <p:embed/>
                </p:oleObj>
              </mc:Choice>
              <mc:Fallback>
                <p:oleObj name="Packager Shell Object" showAsIcon="1" r:id="rId9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28308" y="294977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73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-174868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319724" y="593228"/>
            <a:ext cx="6318093" cy="10425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We will be using the client’s Demat account for giving complete transparency and minimal tax liability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319724" y="1873661"/>
            <a:ext cx="6318093" cy="10425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settling accounts/ submitting fee bills on a Quarterly basis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319724" y="3218646"/>
            <a:ext cx="6318093" cy="10425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available for query resolution &amp; customer support at all appropriate times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319723" y="4463059"/>
            <a:ext cx="6318093" cy="104256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All customer data and investment details are confidential</a:t>
            </a:r>
          </a:p>
        </p:txBody>
      </p:sp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F02E9BA7-0523-81B5-1F7E-7A37DBEC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" y="1957893"/>
            <a:ext cx="5016482" cy="334587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D8C437-D7BD-084A-78C2-0916866D5D29}"/>
              </a:ext>
            </a:extLst>
          </p:cNvPr>
          <p:cNvSpPr/>
          <p:nvPr/>
        </p:nvSpPr>
        <p:spPr>
          <a:xfrm>
            <a:off x="5319722" y="5707472"/>
            <a:ext cx="6318093" cy="10425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strategy utilized by Elixir Capitals will remain CONFIDENTIAL as well as the sole right and property of the organization</a:t>
            </a:r>
          </a:p>
        </p:txBody>
      </p:sp>
    </p:spTree>
    <p:extLst>
      <p:ext uri="{BB962C8B-B14F-4D97-AF65-F5344CB8AC3E}">
        <p14:creationId xmlns:p14="http://schemas.microsoft.com/office/powerpoint/2010/main" val="3589766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{A2961236-C261-48A9-9941-D81CB4C0CA97}tf78438558_win32</Template>
  <TotalTime>589</TotalTime>
  <Words>513</Words>
  <Application>Microsoft Office PowerPoint</Application>
  <PresentationFormat>Widescreen</PresentationFormat>
  <Paragraphs>120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Arial</vt:lpstr>
      <vt:lpstr>Arial Black</vt:lpstr>
      <vt:lpstr>Gadugi</vt:lpstr>
      <vt:lpstr>Gill Sans MT</vt:lpstr>
      <vt:lpstr>Sabon Next LT</vt:lpstr>
      <vt:lpstr>Wingdings</vt:lpstr>
      <vt:lpstr>Office Theme</vt:lpstr>
      <vt:lpstr>Package</vt:lpstr>
      <vt:lpstr>Grow  with Exilir CAPITALS </vt:lpstr>
      <vt:lpstr>AGENDA</vt:lpstr>
      <vt:lpstr>MEET OUR TEAM</vt:lpstr>
      <vt:lpstr>PowerPoint Presentation</vt:lpstr>
      <vt:lpstr>Investment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Abhay Kumar  Singh</dc:creator>
  <cp:lastModifiedBy>Abhay Kumar  Singh</cp:lastModifiedBy>
  <cp:revision>22</cp:revision>
  <dcterms:created xsi:type="dcterms:W3CDTF">2023-06-21T06:21:14Z</dcterms:created>
  <dcterms:modified xsi:type="dcterms:W3CDTF">2024-01-15T06:15:16Z</dcterms:modified>
</cp:coreProperties>
</file>